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19" r:id="rId2"/>
    <p:sldId id="259" r:id="rId3"/>
    <p:sldId id="326" r:id="rId4"/>
    <p:sldId id="332" r:id="rId5"/>
    <p:sldId id="330" r:id="rId6"/>
    <p:sldId id="337" r:id="rId7"/>
    <p:sldId id="338" r:id="rId8"/>
    <p:sldId id="339" r:id="rId9"/>
    <p:sldId id="349" r:id="rId10"/>
    <p:sldId id="354" r:id="rId11"/>
    <p:sldId id="355" r:id="rId12"/>
    <p:sldId id="356" r:id="rId13"/>
    <p:sldId id="352" r:id="rId14"/>
    <p:sldId id="351" r:id="rId15"/>
    <p:sldId id="340" r:id="rId16"/>
    <p:sldId id="325" r:id="rId17"/>
    <p:sldId id="3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e" initials="a" lastIdx="3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D00"/>
    <a:srgbClr val="DCE6F2"/>
    <a:srgbClr val="FF8D00"/>
    <a:srgbClr val="00425E"/>
    <a:srgbClr val="005BAA"/>
    <a:srgbClr val="FFC000"/>
    <a:srgbClr val="FF5F7F"/>
    <a:srgbClr val="0093CA"/>
    <a:srgbClr val="F48481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58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17B7A-56DF-024C-B5B4-026FFADE26A6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6D4A-88D7-C244-AF73-5CA530FDD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9T04:52:21.2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21,'67'0,"14"0,-7 0,15 0,-36 0,1 0,-7 0,0 0,15 0,2 0,-8 0,-1 0,6 0,-1 0,1 0,-4 0,22 0,-7 0,0 0,10 0,-3 0,0 0,1 0,-9 0,1 0,-25 0,0 0,23 0,0 0,9 0,-17 0,-2 0,0 0,-3 0,0 0,10 0,21 0,-14 0,6 0,-9 0,1 0,-1 0,-6 0,5 0,-12-9,5 7,-7-7,-1 9,1 0,-7 0,5 0,-5 0,0 0,5 0,-5 0,7 0,-7 0,5 0,20 0,-18 0,23 0,-36 0,4 0,-5 0,-1 0,6 0,-4 0,-1 0,-2 0,-4 0,5 0,0 0,0 0,1 0,-1 0,7 0,-6 0,6 0,-7 8,1-6,5 7,-4-9,5 8,-7-6,0 6,0-8,0 0,0 8,1-6,5 6,-4 0,5-6,-7 6,6-8,-4 8,11-6,-11 6,5-8,18 0,-19 0,19 0,-25 0,0 0,1 0,-1 0,6 0,-4 0,5 0,-7 0,1 0,-1 0,0 0,7 0,-6 0,13 0,-13 0,6 0,0 0,-6 0,6 0,-7 0,0 0,-5 0,-2 0,0 0,-4 0,4 0,-6 8,6-6,-4 5,9-7,-3 8,5-6,0 6,32-8,-18 0,26 0,-26 0,8 0,-5 0,12 0,-13 0,14 0,-14 0,14 0,-14 0,13 0,-5 0,0 0,5 0,-5 0,0 0,5 0,-13 0,6 0,-8 0,1 0,0 0,-1 0,1 0,0-8,-7 5,5-5,-5 8,0 0,5 0,-11 0,5 0,-7 0,7 0,-6 0,6 0,-13 0,5 0,2 0,1 0,-1 0,-13 0,-1-8,-5 6,5-5,-4 0,3 5,-9-5,4 7,1-7,-5 5,4-6,-4 8,-1-7,0 6,1-6,-5 7,3 0,-3 0,4 0,0 0,1 0,-1 0,-4 0,3 0,-3 0,4 0,4 0,-3 0,3 0,-4 0,-4 0,4 0,-5 0,5 0,-1 0,-3 0,-2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9T04:52:24.5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1 111,'63'0,"2"0,-15 0,21 0,-4 0,12 0,1 0,-6 0,-27 0,3 0,0 0,2 0,3 0,2 0,12 0,1 0,-9 2,1 1,19 0,1 0,-10 2,2 1,13 0,1 0,-4 0,0-1,-2 1,3 0,-24-2,2 0,0 0,27 2,1-1,-27 0,0-1,1 0,2 0,1 0,-1 0,-3 0,-1 0,1 0,4-2,1 0,-1 1,-4 0,0 1,-1-1,1-2,-1-1,0 1,27 1,-2 1,-5-1,0 1,0-3,-1 1,-6 1,0 1,1-3,0 0,-5 0,-1 0,1-1,-3 2,-8 1,-1 0,5-1,-2-1,-7 2,0 1,7-3,1 0,-8 0,0 0,3 0,0 0,-4 0,0 0,4 0,1 0,-4 0,0 0,4 0,-1 0,-4 0,0 0,4 0,1 0,-4 0,0 0,8 0,0 0,-8 0,0 0,8 0,0 0,-8 0,0 0,8 0,1 0,-5 0,1 0,-1 0,1 0,4 0,-1 0,-3 0,-1 0,1 0,0 0,-2 0,1 0,-1 0,0 0,-3 0,0 0,4-3,-1 1,-4 2,-1-1,1-1,-1 0,1 2,0 0,-1-2,1-1,0 3,-1-1,31-3,-23 1,-1 1,30 1,-31-4,0 0,23 4,-26-3,1-1,23 0,-22 0,0 0,-9 0,-2 0,29 0,-22-2,1 0,32 0,-23-1,3-2,-6 2,-2 1,-7 0,-2 0,2 0,-3 0,17-2,20 0,-13 0,6 0,-8 0,-7 1,-2 3,-7-2,-1 2,1-3,0 4,-7-3,-1 6,-7-6,0 6,-5-5,4 5,-11-2,1 0,-3 2,-4-1,5 2,-4 0,3 0,-9 0,5 0,-1 0,-4 0,9 0,-8 0,8 0,-4 0,13 0,-6 0,2 0,-5 0,-9 0,4 0,-4 0,-1 0,-4 0,2 0,-3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9T04:52:26.8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1,'78'0,"3"0,-16 0,24 0,-13 0,-24 0,1 0,30 0,-30 0,2 0,-1 0,1 0,1 0,1 0,2 0,1 0,-1 0,0 0,7 0,0 0,-5 0,1 0,13 0,-1 0,-21 0,0 0,15 0,0 0,-16 0,-1 0,10 0,-3 0,28 0,-39 0,1 0,4 0,-1 0,31 0,-25-1,1 2,-11 1,-1 0,26 3,-20-3,-1 2,9 3,-7-4,0 0,12 2,-17-3,-1 1,11 1,14-3,-1 7,9-8,-14 4,13 0,-15-3,8 7,0-7,0 7,-8-7,-17 3,1 0,23 1,18 0,-19 3,-13-3,13-1,-6 0,1-4,-2 4,0-3,-6 2,13-3,12 0,-6 0,13 0,-9 0,1 0,9 0,-40 0,-1 0,43 0,-38 0,0 0,37 0,-7 0,1 0,-10 0,15 0,0 0,-9 0,7 0,-14 0,6 0,-8 0,0 0,-8 0,-1 0,-7 0,0 0,-7 0,-1 0,-7 0,0 0,0 0,-5 0,4 0,-11 0,6 0,-12 0,4 0,-8 0,3 0,-9 0,7 0,-11 0,10 0,-7 0,4 0,0 0,-1 0,0 0,1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9249C-65E1-434B-BDA4-CA0A822BCD71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BE94-DB06-9447-A794-605D28627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9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3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1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70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9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EA689-DE9A-274C-83CE-1DAE396847C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9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1CC71-F305-2F4A-9D98-50DBD67D24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575802" y="274644"/>
            <a:ext cx="2971801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60402" y="274644"/>
            <a:ext cx="8712201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E899-BB21-B447-AB0A-59EC133144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8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C5F1-0E2B-C345-989D-10753531CD6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9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2993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1pPr>
            <a:lvl2pPr marL="33865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7731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3pPr>
            <a:lvl4pPr marL="101597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4pPr>
            <a:lvl5pPr marL="135463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5pPr>
            <a:lvl6pPr marL="1693295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6pPr>
            <a:lvl7pPr marL="203195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7pPr>
            <a:lvl8pPr marL="237061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8pPr>
            <a:lvl9pPr marL="2709273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F720-7D49-884E-9B43-C9C2C6B7B0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5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04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056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8DF1-FAEA-5446-9BD1-3B4EAD462F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4A25-2E91-A244-9F1F-901EAC9FEF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9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D266-A762-1B44-B826-79769F3A64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81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BD4F-9469-BB45-9710-D12E810F7B1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9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6" y="273055"/>
            <a:ext cx="6815667" cy="5853113"/>
          </a:xfrm>
        </p:spPr>
        <p:txBody>
          <a:bodyPr/>
          <a:lstStyle>
            <a:lvl1pPr>
              <a:defRPr sz="2381"/>
            </a:lvl1pPr>
            <a:lvl2pPr>
              <a:defRPr sz="2041"/>
            </a:lvl2pPr>
            <a:lvl3pPr>
              <a:defRPr sz="1768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4E8C2-5408-8B45-A700-E99BB2F968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1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381"/>
            </a:lvl1pPr>
            <a:lvl2pPr marL="338659" indent="0">
              <a:buNone/>
              <a:defRPr sz="2041"/>
            </a:lvl2pPr>
            <a:lvl3pPr marL="677318" indent="0">
              <a:buNone/>
              <a:defRPr sz="1768"/>
            </a:lvl3pPr>
            <a:lvl4pPr marL="1015977" indent="0">
              <a:buNone/>
              <a:defRPr sz="1496"/>
            </a:lvl4pPr>
            <a:lvl5pPr marL="1354637" indent="0">
              <a:buNone/>
              <a:defRPr sz="1496"/>
            </a:lvl5pPr>
            <a:lvl6pPr marL="1693295" indent="0">
              <a:buNone/>
              <a:defRPr sz="1496"/>
            </a:lvl6pPr>
            <a:lvl7pPr marL="2031954" indent="0">
              <a:buNone/>
              <a:defRPr sz="1496"/>
            </a:lvl7pPr>
            <a:lvl8pPr marL="2370614" indent="0">
              <a:buNone/>
              <a:defRPr sz="1496"/>
            </a:lvl8pPr>
            <a:lvl9pPr marL="2709273" indent="0">
              <a:buNone/>
              <a:defRPr sz="1496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F8288-869B-5E4C-9D24-34C2B5FA01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7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1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4C89D187-1B95-6B46-8FE5-A191BCDED2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3/30/2019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677318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Mike Tuluka\Documents\TTKgroup\CREATIVE MIND SARL\CLIENT\MIDDLE\LOREE\PowerPoint Template\Generique 4\Drafts\Texte-03.jpg"/>
          <p:cNvPicPr>
            <a:picLocks noChangeAspect="1" noChangeArrowheads="1"/>
          </p:cNvPicPr>
          <p:nvPr userDrawn="1"/>
        </p:nvPicPr>
        <p:blipFill>
          <a:blip r:embed="rId13" cstate="print"/>
          <a:srcRect l="1310" t="1838" r="1120" b="1694"/>
          <a:stretch>
            <a:fillRect/>
          </a:stretch>
        </p:blipFill>
        <p:spPr bwMode="auto">
          <a:xfrm>
            <a:off x="2" y="0"/>
            <a:ext cx="1223349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81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677318" rtl="0" eaLnBrk="1" latinLnBrk="0" hangingPunct="1">
        <a:spcBef>
          <a:spcPct val="0"/>
        </a:spcBef>
        <a:buNone/>
        <a:defRPr sz="3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994" indent="-253994" algn="l" defTabSz="677318" rtl="0" eaLnBrk="1" latinLnBrk="0" hangingPunct="1">
        <a:spcBef>
          <a:spcPct val="20000"/>
        </a:spcBef>
        <a:buFont typeface="Arial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50321" indent="-211662" algn="l" defTabSz="677318" rtl="0" eaLnBrk="1" latinLnBrk="0" hangingPunct="1">
        <a:spcBef>
          <a:spcPct val="20000"/>
        </a:spcBef>
        <a:buFont typeface="Arial" pitchFamily="34" charset="0"/>
        <a:buChar char="–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846648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3pPr>
      <a:lvl4pPr marL="1185307" indent="-169330" algn="l" defTabSz="677318" rtl="0" eaLnBrk="1" latinLnBrk="0" hangingPunct="1">
        <a:spcBef>
          <a:spcPct val="20000"/>
        </a:spcBef>
        <a:buFont typeface="Arial" pitchFamily="34" charset="0"/>
        <a:buChar char="–"/>
        <a:defRPr sz="1496" kern="1200">
          <a:solidFill>
            <a:schemeClr val="tx1"/>
          </a:solidFill>
          <a:latin typeface="+mn-lt"/>
          <a:ea typeface="+mn-ea"/>
          <a:cs typeface="+mn-cs"/>
        </a:defRPr>
      </a:lvl4pPr>
      <a:lvl5pPr marL="1523966" indent="-169330" algn="l" defTabSz="677318" rtl="0" eaLnBrk="1" latinLnBrk="0" hangingPunct="1">
        <a:spcBef>
          <a:spcPct val="20000"/>
        </a:spcBef>
        <a:buFont typeface="Arial" pitchFamily="34" charset="0"/>
        <a:buChar char="»"/>
        <a:defRPr sz="1496" kern="1200">
          <a:solidFill>
            <a:schemeClr val="tx1"/>
          </a:solidFill>
          <a:latin typeface="+mn-lt"/>
          <a:ea typeface="+mn-ea"/>
          <a:cs typeface="+mn-cs"/>
        </a:defRPr>
      </a:lvl5pPr>
      <a:lvl6pPr marL="186262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6pPr>
      <a:lvl7pPr marL="220128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7pPr>
      <a:lvl8pPr marL="2539943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8pPr>
      <a:lvl9pPr marL="2878602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38659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77318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1597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5463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693295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3195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37061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09273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4.tiff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12" Type="http://schemas.openxmlformats.org/officeDocument/2006/relationships/image" Target="../media/image1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3.xml"/><Relationship Id="rId5" Type="http://schemas.openxmlformats.org/officeDocument/2006/relationships/image" Target="../media/image22.png"/><Relationship Id="rId10" Type="http://schemas.openxmlformats.org/officeDocument/2006/relationships/image" Target="../media/image170.png"/><Relationship Id="rId4" Type="http://schemas.openxmlformats.org/officeDocument/2006/relationships/image" Target="../media/image21.tiff"/><Relationship Id="rId9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37E90-719D-9740-9C67-372CC1A928C9}"/>
              </a:ext>
            </a:extLst>
          </p:cNvPr>
          <p:cNvGrpSpPr/>
          <p:nvPr/>
        </p:nvGrpSpPr>
        <p:grpSpPr>
          <a:xfrm>
            <a:off x="1866024" y="2668270"/>
            <a:ext cx="887240" cy="768985"/>
            <a:chOff x="-27159" y="0"/>
            <a:chExt cx="887240" cy="7695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356428-D0C8-0A4B-9E00-6DA058BFE2B3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64F4F7-CDF6-BA41-A4DB-2057AF155976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A27D8-CBFA-0C42-86B5-276A71B7C07A}"/>
              </a:ext>
            </a:extLst>
          </p:cNvPr>
          <p:cNvGrpSpPr/>
          <p:nvPr/>
        </p:nvGrpSpPr>
        <p:grpSpPr>
          <a:xfrm rot="10800000">
            <a:off x="8422727" y="3888051"/>
            <a:ext cx="887240" cy="768985"/>
            <a:chOff x="-27159" y="0"/>
            <a:chExt cx="887240" cy="7695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AB5474-9C9D-4048-AC26-4F713FEF4A45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564315-0C83-7D45-A33F-6F1350C4CD99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24">
            <a:extLst>
              <a:ext uri="{FF2B5EF4-FFF2-40B4-BE49-F238E27FC236}">
                <a16:creationId xmlns:a16="http://schemas.microsoft.com/office/drawing/2014/main" id="{D542C46E-4A39-3648-8A0A-E6B0873F39C0}"/>
              </a:ext>
            </a:extLst>
          </p:cNvPr>
          <p:cNvSpPr txBox="1"/>
          <p:nvPr/>
        </p:nvSpPr>
        <p:spPr>
          <a:xfrm>
            <a:off x="2309643" y="2891473"/>
            <a:ext cx="6628031" cy="4705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1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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College Education provide a higher quality of Life within the US?</a:t>
            </a:r>
            <a:b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7F0A1E1A-4B2E-D64E-87D0-91B1ADCBF07F}"/>
              </a:ext>
            </a:extLst>
          </p:cNvPr>
          <p:cNvSpPr txBox="1"/>
          <p:nvPr/>
        </p:nvSpPr>
        <p:spPr>
          <a:xfrm>
            <a:off x="2216203" y="4096088"/>
            <a:ext cx="6609437" cy="3529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SMU Data Science Bootcamp 					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80770A-A6CC-864F-8451-24DD98010DBA}"/>
              </a:ext>
            </a:extLst>
          </p:cNvPr>
          <p:cNvCxnSpPr/>
          <p:nvPr/>
        </p:nvCxnSpPr>
        <p:spPr>
          <a:xfrm>
            <a:off x="2309643" y="398337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A3761D6-E367-CF4C-A393-33001EEE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66" y="286896"/>
            <a:ext cx="2625338" cy="14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ea typeface="Bradley Hand" charset="0"/>
                <a:cs typeface="Bradley Hand" charset="0"/>
              </a:rPr>
              <a:t>Results summary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GB" sz="1600" dirty="0">
              <a:solidFill>
                <a:srgbClr val="00425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D1B2A-A2F6-485F-BC0F-4B8671532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83" y="1152750"/>
            <a:ext cx="7210790" cy="480719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7BB1C-CD13-BF40-A351-153CDDE230BF}"/>
              </a:ext>
            </a:extLst>
          </p:cNvPr>
          <p:cNvGrpSpPr/>
          <p:nvPr/>
        </p:nvGrpSpPr>
        <p:grpSpPr>
          <a:xfrm>
            <a:off x="691319" y="877698"/>
            <a:ext cx="4391362" cy="6330732"/>
            <a:chOff x="1639384" y="1832075"/>
            <a:chExt cx="4391362" cy="521616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5CE69E-14DF-C746-BEC5-F3A7A1B5E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857856">
              <a:off x="1639384" y="1832075"/>
              <a:ext cx="4391362" cy="521616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6B883E-135B-9748-858E-93107374CF19}"/>
                </a:ext>
              </a:extLst>
            </p:cNvPr>
            <p:cNvSpPr txBox="1"/>
            <p:nvPr/>
          </p:nvSpPr>
          <p:spPr>
            <a:xfrm rot="20664204">
              <a:off x="1990917" y="2948048"/>
              <a:ext cx="3406939" cy="1759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High School education levels DO correlate to higher quality of life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  <a:ea typeface="Bradley Hand" charset="0"/>
                  <a:cs typeface="Bradley Hand" charset="0"/>
                </a:rPr>
                <a:t>There is a degree of subjectivity in defining quality of life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  <a:ea typeface="Bradley Hand" charset="0"/>
                  <a:cs typeface="Bradley Hand" charset="0"/>
                </a:rPr>
                <a:t>The QOL equation may not reflect a given individual’s value system</a:t>
              </a:r>
              <a:endParaRPr lang="en-GB" sz="1475" dirty="0">
                <a:solidFill>
                  <a:srgbClr val="FF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75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6"/>
            <a:ext cx="12240000" cy="151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ea typeface="Bradley Hand" charset="0"/>
                <a:cs typeface="Bradley Hand" charset="0"/>
              </a:rPr>
              <a:t>Results summary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GB" sz="1600" dirty="0">
              <a:solidFill>
                <a:srgbClr val="00425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1BBA3-70C2-41BC-BDF9-AFA4F97EF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" y="1441844"/>
            <a:ext cx="5825070" cy="3883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F1A9C2-AF90-4EA2-8E78-ABD2CE98D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10" y="1467381"/>
            <a:ext cx="5741402" cy="38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4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6"/>
            <a:ext cx="12240000" cy="1512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ea typeface="Bradley Hand" charset="0"/>
                <a:cs typeface="Bradley Hand" charset="0"/>
              </a:rPr>
              <a:t>Results summary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GB" sz="1600" dirty="0">
              <a:solidFill>
                <a:srgbClr val="00425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70291-AD0B-4E34-8F7F-0E432DE3E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" y="1358074"/>
            <a:ext cx="5851638" cy="3901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04E7AF-B143-4DEB-844E-78E993C0C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93" y="1358074"/>
            <a:ext cx="5851638" cy="39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9C21E5-A9C9-48F3-9B56-2B0C866B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2EC77-E301-4062-A3D3-E9D6A932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6" y="1629657"/>
            <a:ext cx="10239375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FFFCE-7EC9-4057-ADE2-3866D1B7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9" y="4455485"/>
            <a:ext cx="10382250" cy="194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B3222-56BA-4F82-9E45-B8662D89CB00}"/>
              </a:ext>
            </a:extLst>
          </p:cNvPr>
          <p:cNvSpPr txBox="1"/>
          <p:nvPr/>
        </p:nvSpPr>
        <p:spPr>
          <a:xfrm>
            <a:off x="612559" y="1283543"/>
            <a:ext cx="355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 vs QOL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0BEDD-835F-44F8-A787-90923AA9D57D}"/>
              </a:ext>
            </a:extLst>
          </p:cNvPr>
          <p:cNvSpPr txBox="1"/>
          <p:nvPr/>
        </p:nvSpPr>
        <p:spPr>
          <a:xfrm>
            <a:off x="612559" y="4086153"/>
            <a:ext cx="254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 vs QOL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CE8651-86B0-462D-9088-179591AC0172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ea typeface="Bradley Hand" charset="0"/>
                <a:cs typeface="Bradley Hand" charset="0"/>
              </a:rPr>
              <a:t>Head vs Tail</a:t>
            </a:r>
          </a:p>
        </p:txBody>
      </p:sp>
    </p:spTree>
    <p:extLst>
      <p:ext uri="{BB962C8B-B14F-4D97-AF65-F5344CB8AC3E}">
        <p14:creationId xmlns:p14="http://schemas.microsoft.com/office/powerpoint/2010/main" val="14513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92875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Quality of Life per State 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The heatmap shows that quality of life strongly correlates to southern climates,</a:t>
            </a:r>
            <a:endParaRPr lang="en-GB" sz="1400" dirty="0">
              <a:solidFill>
                <a:schemeClr val="tx1"/>
              </a:solidFill>
              <a:ea typeface="Bradley Hand" charset="0"/>
              <a:cs typeface="Bradley Hand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881301" y="1059341"/>
            <a:ext cx="4499591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600" dirty="0">
                <a:solidFill>
                  <a:srgbClr val="00425E"/>
                </a:solidFill>
              </a:rPr>
              <a:t>Heatmap showing Quality of Life per State </a:t>
            </a:r>
          </a:p>
          <a:p>
            <a:r>
              <a:rPr lang="en-GB" sz="1100" i="1" dirty="0">
                <a:solidFill>
                  <a:srgbClr val="00425E"/>
                </a:solidFill>
              </a:rPr>
              <a:t>  </a:t>
            </a:r>
            <a:r>
              <a:rPr lang="en-GB" sz="1000" i="1" dirty="0">
                <a:solidFill>
                  <a:srgbClr val="00425E"/>
                </a:solidFill>
              </a:rPr>
              <a:t>n(Total) </a:t>
            </a:r>
            <a:r>
              <a:rPr lang="en-GB" sz="1000" b="0" i="1" dirty="0">
                <a:solidFill>
                  <a:srgbClr val="00425E"/>
                </a:solidFill>
              </a:rPr>
              <a:t>= 50 States; </a:t>
            </a:r>
            <a:endParaRPr lang="en-GB" sz="1100" dirty="0">
              <a:solidFill>
                <a:srgbClr val="00425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BFFE6-F13A-C541-82B0-304B55ABEE3C}"/>
              </a:ext>
            </a:extLst>
          </p:cNvPr>
          <p:cNvSpPr txBox="1"/>
          <p:nvPr/>
        </p:nvSpPr>
        <p:spPr>
          <a:xfrm>
            <a:off x="8407905" y="2552243"/>
            <a:ext cx="3298091" cy="523220"/>
          </a:xfrm>
          <a:prstGeom prst="rect">
            <a:avLst/>
          </a:prstGeom>
          <a:solidFill>
            <a:srgbClr val="FF8D00">
              <a:alpha val="29804"/>
            </a:srgbClr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6000" indent="0">
              <a:buNone/>
            </a:pPr>
            <a:r>
              <a:rPr lang="en-GB" dirty="0">
                <a:solidFill>
                  <a:srgbClr val="00425E"/>
                </a:solidFill>
              </a:rPr>
              <a:t>If you want higher quality of life, move south and don’t go to college.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C0052E-1D71-2046-8310-DE1CD71ACF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8" t="3959" b="10617"/>
          <a:stretch/>
        </p:blipFill>
        <p:spPr>
          <a:xfrm>
            <a:off x="564378" y="1895229"/>
            <a:ext cx="7548547" cy="41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C00000"/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7B0A8-4E70-E74C-A3D0-148F0073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4414" y="442221"/>
            <a:ext cx="12240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Professional programs offered by Colleges in likes of SMU Data Science </a:t>
            </a:r>
            <a:r>
              <a:rPr lang="en-US" sz="1400" dirty="0" err="1"/>
              <a:t>bootcamp</a:t>
            </a:r>
            <a:r>
              <a:rPr lang="en-US" sz="1400" dirty="0"/>
              <a:t> have showed their pertinence in the past couple of years and companies are increasingly considering such programs as a substitutes to 4-year degree requirements.</a:t>
            </a:r>
            <a:endParaRPr lang="en-GB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600" y="1602530"/>
            <a:ext cx="7054393" cy="1754326"/>
          </a:xfrm>
          <a:prstGeom prst="rect">
            <a:avLst/>
          </a:prstGeom>
          <a:solidFill>
            <a:schemeClr val="bg1">
              <a:lumMod val="95000"/>
              <a:alpha val="63922"/>
            </a:schemeClr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25E"/>
                </a:solidFill>
              </a:rPr>
              <a:t>29.9% of billionaires around the world do not have a Bachelor’s Degree. </a:t>
            </a:r>
            <a:r>
              <a:rPr lang="en-GB" dirty="0">
                <a:solidFill>
                  <a:srgbClr val="00425E"/>
                </a:solidFill>
              </a:rPr>
              <a:t>This excludes honorary degrees, masters and PhD imputed to billionaires  by colleges due to their exceptional achievements and  contributions to their respective fields. 	</a:t>
            </a:r>
          </a:p>
          <a:p>
            <a:pPr marL="36000" indent="0" algn="just">
              <a:buNone/>
            </a:pPr>
            <a:r>
              <a:rPr lang="en-GB" sz="1200" i="1" dirty="0">
                <a:solidFill>
                  <a:srgbClr val="00425E"/>
                </a:solidFill>
              </a:rPr>
              <a:t>     [Billionaire Census by Wealth X - 2016]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200" i="1" dirty="0">
              <a:solidFill>
                <a:srgbClr val="00425E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425E"/>
                </a:solidFill>
              </a:rPr>
              <a:t>Our data suggest the existence of a positive correlation between QoL and financial prosperity. </a:t>
            </a:r>
            <a:r>
              <a:rPr lang="en-GB" dirty="0">
                <a:solidFill>
                  <a:srgbClr val="00425E"/>
                </a:solidFill>
              </a:rPr>
              <a:t>Howbeit, financial success doesn’t guarantee a high level of quality of life. This is made evident by the increasing suicide incidents observed in richer communities.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27561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B1D95BB-2685-4240-8BA4-CBC16FC45AFB}"/>
              </a:ext>
            </a:extLst>
          </p:cNvPr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4. Conclusions &gt; Interesting facts</a:t>
            </a:r>
            <a:endParaRPr lang="en-GB" sz="1800" i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83F7E-9B61-E046-85F7-6F5560A8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B66214-D5D3-1747-B7B8-6856249A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5" y="1089771"/>
            <a:ext cx="3107542" cy="2336679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B6F2B30E-D9E4-A04A-AEC5-4EC71077B0E3}"/>
              </a:ext>
            </a:extLst>
          </p:cNvPr>
          <p:cNvSpPr txBox="1">
            <a:spLocks/>
          </p:cNvSpPr>
          <p:nvPr/>
        </p:nvSpPr>
        <p:spPr>
          <a:xfrm>
            <a:off x="4165600" y="1057079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C00000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Facts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B74C9-3A1C-7943-BD20-A2F62ED5ED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" y="3484334"/>
            <a:ext cx="6705599" cy="1693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8E552-14C9-1A4E-897E-8843321163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33" y="4702735"/>
            <a:ext cx="6947408" cy="17543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F4FE5E-0314-6B4F-BC7F-86498D6D3926}"/>
                  </a:ext>
                </a:extLst>
              </p14:cNvPr>
              <p14:cNvContentPartPr/>
              <p14:nvPr/>
            </p14:nvContentPartPr>
            <p14:xfrm>
              <a:off x="4032280" y="5247631"/>
              <a:ext cx="3645023" cy="4571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F4FE5E-0314-6B4F-BC7F-86498D6D39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8640" y="5139633"/>
                <a:ext cx="3752664" cy="26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DDA0443-24E6-0644-9812-A3DA727F62C6}"/>
                  </a:ext>
                </a:extLst>
              </p14:cNvPr>
              <p14:cNvContentPartPr/>
              <p14:nvPr/>
            </p14:nvContentPartPr>
            <p14:xfrm>
              <a:off x="3687040" y="5391992"/>
              <a:ext cx="4174685" cy="98237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DDA0443-24E6-0644-9812-A3DA727F62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33398" y="5284399"/>
                <a:ext cx="4282328" cy="31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7D357B-1BE2-E54C-8669-CA5E2F2E76E4}"/>
                  </a:ext>
                </a:extLst>
              </p14:cNvPr>
              <p14:cNvContentPartPr/>
              <p14:nvPr/>
            </p14:nvContentPartPr>
            <p14:xfrm>
              <a:off x="3656800" y="5670992"/>
              <a:ext cx="2648978" cy="4571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7D357B-1BE2-E54C-8669-CA5E2F2E76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3158" y="5562994"/>
                <a:ext cx="2756622" cy="261354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itre 1">
            <a:extLst>
              <a:ext uri="{FF2B5EF4-FFF2-40B4-BE49-F238E27FC236}">
                <a16:creationId xmlns:a16="http://schemas.microsoft.com/office/drawing/2014/main" id="{A0F270EB-453F-4A46-A88B-19B4EB782C9F}"/>
              </a:ext>
            </a:extLst>
          </p:cNvPr>
          <p:cNvSpPr txBox="1">
            <a:spLocks/>
          </p:cNvSpPr>
          <p:nvPr/>
        </p:nvSpPr>
        <p:spPr>
          <a:xfrm>
            <a:off x="8723170" y="3804283"/>
            <a:ext cx="3451045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200" b="1" dirty="0">
                <a:solidFill>
                  <a:srgbClr val="FE6D00"/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Guess, we’re sowing into good ground after all 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2BF66E6-347C-6043-B0E6-2D6D79BBC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6160" y="4339569"/>
            <a:ext cx="535286" cy="5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27561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B1D95BB-2685-4240-8BA4-CBC16FC45AFB}"/>
              </a:ext>
            </a:extLst>
          </p:cNvPr>
          <p:cNvSpPr txBox="1">
            <a:spLocks/>
          </p:cNvSpPr>
          <p:nvPr/>
        </p:nvSpPr>
        <p:spPr>
          <a:xfrm>
            <a:off x="555912" y="-10374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5. Questions and Answers</a:t>
            </a:r>
            <a:endParaRPr lang="en-GB" sz="1800" i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83F7E-9B61-E046-85F7-6F5560A8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16ABF25F-0A82-4168-B485-4BD7B7C18DDA}"/>
              </a:ext>
            </a:extLst>
          </p:cNvPr>
          <p:cNvSpPr txBox="1">
            <a:spLocks/>
          </p:cNvSpPr>
          <p:nvPr/>
        </p:nvSpPr>
        <p:spPr>
          <a:xfrm>
            <a:off x="897883" y="2318737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5. Questions and Answers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43C87D4-C1F4-4116-BC94-3228E47CF6F9}"/>
              </a:ext>
            </a:extLst>
          </p:cNvPr>
          <p:cNvSpPr txBox="1">
            <a:spLocks/>
          </p:cNvSpPr>
          <p:nvPr/>
        </p:nvSpPr>
        <p:spPr>
          <a:xfrm>
            <a:off x="2291716" y="3456912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000" b="1" dirty="0">
                <a:solidFill>
                  <a:srgbClr val="FF0000"/>
                </a:solidFill>
              </a:rPr>
              <a:t>Questions &amp; Answers</a:t>
            </a:r>
            <a:endParaRPr lang="en-GB" sz="4000" i="1" dirty="0">
              <a:solidFill>
                <a:srgbClr val="FF0000"/>
              </a:solidFill>
            </a:endParaRPr>
          </a:p>
          <a:p>
            <a:pPr algn="l"/>
            <a:endParaRPr lang="en-GB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6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C00000"/>
                </a:solidFill>
              </a:rPr>
              <a:t>Introduction: Hypothesis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F51BB-B3E3-D449-B454-2675B4D6D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1. Introduction &gt; Hypothesis &amp; Objectives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C269A09E-61E7-A14B-90CA-67A16CFE42B5}"/>
              </a:ext>
            </a:extLst>
          </p:cNvPr>
          <p:cNvSpPr txBox="1">
            <a:spLocks/>
          </p:cNvSpPr>
          <p:nvPr/>
        </p:nvSpPr>
        <p:spPr>
          <a:xfrm>
            <a:off x="299918" y="1373489"/>
            <a:ext cx="7155959" cy="1679377"/>
          </a:xfrm>
          <a:prstGeom prst="rect">
            <a:avLst/>
          </a:prstGeom>
          <a:noFill/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None/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College Education Attainment has an impact on Quality of Life.</a:t>
            </a:r>
          </a:p>
          <a:p>
            <a:pPr marL="0" indent="0" algn="just">
              <a:spcBef>
                <a:spcPts val="225"/>
              </a:spcBef>
              <a:buNone/>
            </a:pP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225"/>
              </a:spcBef>
              <a:buNone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estimated 20 million students attended the 5,300 colleges in the United States in 2018(source?). With these figures constantly growing, questions have arose as to the </a:t>
            </a:r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pertinence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quality of  </a:t>
            </a:r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college courses.</a:t>
            </a:r>
          </a:p>
          <a:p>
            <a:pPr marL="0" indent="0" algn="just">
              <a:spcBef>
                <a:spcPts val="225"/>
              </a:spcBef>
              <a:buNone/>
            </a:pP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225"/>
              </a:spcBef>
              <a:buNone/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 this study, </a:t>
            </a:r>
            <a:r>
              <a:rPr lang="en-GB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intend examine and test the importance of College Education and it’s impact on Quality of Life. 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82AEF603-69C7-754B-B26A-45E52DFCB7B0}"/>
              </a:ext>
            </a:extLst>
          </p:cNvPr>
          <p:cNvSpPr txBox="1">
            <a:spLocks/>
          </p:cNvSpPr>
          <p:nvPr/>
        </p:nvSpPr>
        <p:spPr>
          <a:xfrm>
            <a:off x="288195" y="573486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Hypothesis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BD380-DA8E-EB4C-B5C3-EBE7A65D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A62AD6-8DAC-F04C-8ED9-193ABCCE34C3}"/>
              </a:ext>
            </a:extLst>
          </p:cNvPr>
          <p:cNvCxnSpPr>
            <a:cxnSpLocks/>
          </p:cNvCxnSpPr>
          <p:nvPr/>
        </p:nvCxnSpPr>
        <p:spPr>
          <a:xfrm>
            <a:off x="636321" y="3287410"/>
            <a:ext cx="509626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121FF2E-AF7A-D440-B400-175BF4C6C2D3}"/>
              </a:ext>
            </a:extLst>
          </p:cNvPr>
          <p:cNvSpPr txBox="1">
            <a:spLocks/>
          </p:cNvSpPr>
          <p:nvPr/>
        </p:nvSpPr>
        <p:spPr>
          <a:xfrm>
            <a:off x="3004652" y="3669620"/>
            <a:ext cx="7510947" cy="2748432"/>
          </a:xfrm>
          <a:prstGeom prst="rect">
            <a:avLst/>
          </a:prstGeom>
          <a:solidFill>
            <a:schemeClr val="accent1">
              <a:lumMod val="75000"/>
              <a:alpha val="9020"/>
            </a:schemeClr>
          </a:solidFill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r>
              <a:rPr lang="en-US" sz="1300" dirty="0">
                <a:solidFill>
                  <a:srgbClr val="00425E"/>
                </a:solidFill>
              </a:rPr>
              <a:t>This piece will strive to gather and cross-analyze the following metrics:</a:t>
            </a:r>
          </a:p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endParaRPr lang="en-US" sz="1300" dirty="0">
              <a:solidFill>
                <a:srgbClr val="00425E"/>
              </a:solidFill>
            </a:endParaRP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High School and College Attainment per state;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Quality of Life (QoL) indices per state: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endParaRPr lang="en-US" sz="484" dirty="0">
              <a:solidFill>
                <a:srgbClr val="00425E"/>
              </a:solidFill>
            </a:endParaRP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Material Wellbeing (GDP per person );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Health (Life Expectancy);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Family Life (Divorce rate);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Community Life (Religiosity / Church Attendance);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Climate and Geography (Latitude, to distinguish between warmer and colder climates);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Job security (unemployment rate);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Gender Equality (ratio of average male and female earnings)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Political Freedom (standard across all states)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100" b="1" dirty="0">
                <a:solidFill>
                  <a:srgbClr val="00425E"/>
                </a:solidFill>
              </a:rPr>
              <a:t>Political Stability (standard across all states)</a:t>
            </a: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endParaRPr lang="en-US" sz="1100" dirty="0">
              <a:solidFill>
                <a:srgbClr val="00425E"/>
              </a:solidFill>
            </a:endParaRPr>
          </a:p>
          <a:p>
            <a:pPr marL="524927" lvl="1" indent="-228600" algn="just">
              <a:spcBef>
                <a:spcPts val="225"/>
              </a:spcBef>
              <a:buFont typeface="+mj-lt"/>
              <a:buAutoNum type="arabicPeriod"/>
            </a:pPr>
            <a:endParaRPr lang="en-US" sz="1028" dirty="0">
              <a:solidFill>
                <a:srgbClr val="00425E"/>
              </a:solidFill>
            </a:endParaRP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endParaRPr lang="en-US" sz="1300" dirty="0">
              <a:solidFill>
                <a:srgbClr val="00425E"/>
              </a:solidFill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A25BEB4-06A5-6243-B0A9-149F51A8EDD9}"/>
              </a:ext>
            </a:extLst>
          </p:cNvPr>
          <p:cNvSpPr txBox="1">
            <a:spLocks/>
          </p:cNvSpPr>
          <p:nvPr/>
        </p:nvSpPr>
        <p:spPr>
          <a:xfrm>
            <a:off x="299918" y="3521955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FE166-A2ED-CB4A-BAB1-D2C6512A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21" y="705086"/>
            <a:ext cx="3988256" cy="25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Hypothesis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C00000"/>
                </a:solidFill>
              </a:rPr>
              <a:t>Methodology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A9D34-F990-D946-87EA-63885428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8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 Methodology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84947-0D85-BD41-8D39-E81869CEE3F1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Our approach is made up of several logical steps using tools and methods to analyse…???</a:t>
            </a:r>
          </a:p>
        </p:txBody>
      </p:sp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519896" y="1055868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1060586" y="1030342"/>
            <a:ext cx="7031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Defining Quality of Life and Education Attainment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1448083" y="1687608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5868340" y="1694658"/>
            <a:ext cx="463749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Quality of Life </a:t>
            </a:r>
            <a:r>
              <a:rPr lang="en-GB" sz="1200" dirty="0"/>
              <a:t>can be defined as the standard of health, comfort and happiness experienced by an individual or a group. It’s numerous indices can be grouped by the following factors : Economic, Community and Environmental.</a:t>
            </a:r>
          </a:p>
          <a:p>
            <a:pPr algn="just"/>
            <a:endParaRPr lang="en-GB" sz="1200" dirty="0"/>
          </a:p>
          <a:p>
            <a:pPr algn="just"/>
            <a:r>
              <a:rPr lang="en-GB" sz="1200" b="1" dirty="0"/>
              <a:t>Education Attainment </a:t>
            </a:r>
            <a:r>
              <a:rPr lang="en-GB" sz="1200" dirty="0"/>
              <a:t>:  The highest level of education an individual has completed.</a:t>
            </a:r>
          </a:p>
          <a:p>
            <a:pPr algn="just"/>
            <a:endParaRPr lang="en-GB" sz="1200" dirty="0"/>
          </a:p>
        </p:txBody>
      </p:sp>
      <p:sp>
        <p:nvSpPr>
          <p:cNvPr id="49" name="Ellipse 15">
            <a:extLst>
              <a:ext uri="{FF2B5EF4-FFF2-40B4-BE49-F238E27FC236}">
                <a16:creationId xmlns:a16="http://schemas.microsoft.com/office/drawing/2014/main" id="{4C76167D-8937-4A48-8FE4-66D8A605FF6B}"/>
              </a:ext>
            </a:extLst>
          </p:cNvPr>
          <p:cNvSpPr/>
          <p:nvPr/>
        </p:nvSpPr>
        <p:spPr>
          <a:xfrm>
            <a:off x="519896" y="3982110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  <p:sp>
        <p:nvSpPr>
          <p:cNvPr id="50" name="ZoneTexte 19">
            <a:extLst>
              <a:ext uri="{FF2B5EF4-FFF2-40B4-BE49-F238E27FC236}">
                <a16:creationId xmlns:a16="http://schemas.microsoft.com/office/drawing/2014/main" id="{9263DC06-CD19-D243-ACDC-EA976412E66C}"/>
              </a:ext>
            </a:extLst>
          </p:cNvPr>
          <p:cNvSpPr txBox="1"/>
          <p:nvPr/>
        </p:nvSpPr>
        <p:spPr>
          <a:xfrm>
            <a:off x="1036214" y="4007293"/>
            <a:ext cx="10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Using databanks to gather key metrics </a:t>
            </a:r>
          </a:p>
        </p:txBody>
      </p:sp>
      <p:sp>
        <p:nvSpPr>
          <p:cNvPr id="51" name="Isosceles Triangle 66">
            <a:extLst>
              <a:ext uri="{FF2B5EF4-FFF2-40B4-BE49-F238E27FC236}">
                <a16:creationId xmlns:a16="http://schemas.microsoft.com/office/drawing/2014/main" id="{D7C4FF85-8FF5-CD4A-93AB-A18DE5B00997}"/>
              </a:ext>
            </a:extLst>
          </p:cNvPr>
          <p:cNvSpPr/>
          <p:nvPr/>
        </p:nvSpPr>
        <p:spPr>
          <a:xfrm rot="5400000">
            <a:off x="1448083" y="4693161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ZoneTexte 32">
            <a:extLst>
              <a:ext uri="{FF2B5EF4-FFF2-40B4-BE49-F238E27FC236}">
                <a16:creationId xmlns:a16="http://schemas.microsoft.com/office/drawing/2014/main" id="{40E2BC78-3631-5B45-85B5-C817744C8CCF}"/>
              </a:ext>
            </a:extLst>
          </p:cNvPr>
          <p:cNvSpPr txBox="1"/>
          <p:nvPr/>
        </p:nvSpPr>
        <p:spPr>
          <a:xfrm>
            <a:off x="6688956" y="4478165"/>
            <a:ext cx="463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A variety of governmental and private databanks were used to gather raw datasets. These were then compared, cleansed and analysed for potential anomalies.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The Economist: Quality of Life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US Census: Population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Kaggle: GDP per State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The Health Inequality Project: Life Expectancy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 err="1"/>
              <a:t>Center</a:t>
            </a:r>
            <a:r>
              <a:rPr lang="en-GB" sz="1200" dirty="0"/>
              <a:t> for Disease Control: Divorce Rate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Human Development Report: Gender Equality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Etc.</a:t>
            </a:r>
          </a:p>
        </p:txBody>
      </p:sp>
      <p:cxnSp>
        <p:nvCxnSpPr>
          <p:cNvPr id="59" name="Connecteur droit 12">
            <a:extLst>
              <a:ext uri="{FF2B5EF4-FFF2-40B4-BE49-F238E27FC236}">
                <a16:creationId xmlns:a16="http://schemas.microsoft.com/office/drawing/2014/main" id="{BAC27186-35B3-9F4F-8E2E-3D227F9E25AF}"/>
              </a:ext>
            </a:extLst>
          </p:cNvPr>
          <p:cNvCxnSpPr/>
          <p:nvPr/>
        </p:nvCxnSpPr>
        <p:spPr>
          <a:xfrm>
            <a:off x="1596000" y="3862095"/>
            <a:ext cx="9000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A0F4662-39B4-BE4B-A391-7AF0A803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57" y="1431144"/>
            <a:ext cx="2648798" cy="2389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C5EC7-3379-A24B-83DF-FF937C18D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957" y="4587360"/>
            <a:ext cx="3925204" cy="1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1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44003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 Methodology </a:t>
            </a:r>
            <a:r>
              <a:rPr lang="en-GB" sz="1200" i="1" dirty="0">
                <a:solidFill>
                  <a:schemeClr val="bg1"/>
                </a:solidFill>
              </a:rPr>
              <a:t>(cont.)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416345" y="541163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946197" y="519066"/>
            <a:ext cx="8738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Quality of Life coefficients 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1657931" y="1170755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734A8D-0F01-3340-9696-96C316E97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3"/>
          <a:stretch/>
        </p:blipFill>
        <p:spPr>
          <a:xfrm>
            <a:off x="1928550" y="925206"/>
            <a:ext cx="3436578" cy="2073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268DDF-D22E-9247-AFBD-20C83671F307}"/>
              </a:ext>
            </a:extLst>
          </p:cNvPr>
          <p:cNvSpPr/>
          <p:nvPr/>
        </p:nvSpPr>
        <p:spPr>
          <a:xfrm>
            <a:off x="3300452" y="943049"/>
            <a:ext cx="656492" cy="2145323"/>
          </a:xfrm>
          <a:prstGeom prst="rect">
            <a:avLst/>
          </a:prstGeom>
          <a:noFill/>
          <a:ln>
            <a:solidFill>
              <a:srgbClr val="FE6D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DB2DED-A56C-B14B-B41F-5D937B0ACFD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 rot="17242365">
            <a:off x="4320611" y="1033657"/>
            <a:ext cx="1232177" cy="1912780"/>
          </a:xfrm>
          <a:prstGeom prst="rect">
            <a:avLst/>
          </a:prstGeom>
        </p:spPr>
      </p:pic>
      <p:sp>
        <p:nvSpPr>
          <p:cNvPr id="27" name="Ellipse 15">
            <a:extLst>
              <a:ext uri="{FF2B5EF4-FFF2-40B4-BE49-F238E27FC236}">
                <a16:creationId xmlns:a16="http://schemas.microsoft.com/office/drawing/2014/main" id="{868F7BCA-6A5E-C64D-B422-1D30B8C10007}"/>
              </a:ext>
            </a:extLst>
          </p:cNvPr>
          <p:cNvSpPr/>
          <p:nvPr/>
        </p:nvSpPr>
        <p:spPr>
          <a:xfrm>
            <a:off x="416345" y="3351383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4</a:t>
            </a: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0F7218D1-491B-1E42-89DA-9EA8BB39B6F4}"/>
              </a:ext>
            </a:extLst>
          </p:cNvPr>
          <p:cNvSpPr txBox="1"/>
          <p:nvPr/>
        </p:nvSpPr>
        <p:spPr>
          <a:xfrm>
            <a:off x="946197" y="3329286"/>
            <a:ext cx="8738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Regression Analysis</a:t>
            </a:r>
          </a:p>
        </p:txBody>
      </p:sp>
      <p:sp>
        <p:nvSpPr>
          <p:cNvPr id="32" name="Isosceles Triangle 66">
            <a:extLst>
              <a:ext uri="{FF2B5EF4-FFF2-40B4-BE49-F238E27FC236}">
                <a16:creationId xmlns:a16="http://schemas.microsoft.com/office/drawing/2014/main" id="{C24F55DA-1117-404F-A6AB-C656816E77EA}"/>
              </a:ext>
            </a:extLst>
          </p:cNvPr>
          <p:cNvSpPr/>
          <p:nvPr/>
        </p:nvSpPr>
        <p:spPr>
          <a:xfrm rot="5400000">
            <a:off x="1657931" y="3980975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3C2EAEC4-503F-0D47-BB06-BBB4AFF7108A}"/>
              </a:ext>
            </a:extLst>
          </p:cNvPr>
          <p:cNvSpPr txBox="1"/>
          <p:nvPr/>
        </p:nvSpPr>
        <p:spPr>
          <a:xfrm>
            <a:off x="2039861" y="3885751"/>
            <a:ext cx="3478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Upon determining each state’s Quality of Life index, regression analysis were performed to examine the influence of one or more independent variables on other dependent variables.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B12652-6729-4B4B-B166-9D6E0CADDD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94" b="15582"/>
          <a:stretch/>
        </p:blipFill>
        <p:spPr>
          <a:xfrm>
            <a:off x="5716895" y="3498563"/>
            <a:ext cx="4856070" cy="2868281"/>
          </a:xfrm>
          <a:prstGeom prst="rect">
            <a:avLst/>
          </a:prstGeom>
        </p:spPr>
      </p:pic>
      <p:cxnSp>
        <p:nvCxnSpPr>
          <p:cNvPr id="36" name="Connecteur droit 12">
            <a:extLst>
              <a:ext uri="{FF2B5EF4-FFF2-40B4-BE49-F238E27FC236}">
                <a16:creationId xmlns:a16="http://schemas.microsoft.com/office/drawing/2014/main" id="{1452766D-7598-324C-B936-870EFD1204C2}"/>
              </a:ext>
            </a:extLst>
          </p:cNvPr>
          <p:cNvCxnSpPr/>
          <p:nvPr/>
        </p:nvCxnSpPr>
        <p:spPr>
          <a:xfrm>
            <a:off x="1572965" y="3193879"/>
            <a:ext cx="9000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5CDC3446-D4D6-AD45-B395-6DFB21A405BF}"/>
              </a:ext>
            </a:extLst>
          </p:cNvPr>
          <p:cNvSpPr txBox="1">
            <a:spLocks/>
          </p:cNvSpPr>
          <p:nvPr/>
        </p:nvSpPr>
        <p:spPr>
          <a:xfrm>
            <a:off x="6033418" y="1353242"/>
            <a:ext cx="3298091" cy="1181956"/>
          </a:xfrm>
          <a:prstGeom prst="rect">
            <a:avLst/>
          </a:prstGeom>
          <a:solidFill>
            <a:schemeClr val="accent1">
              <a:lumMod val="75000"/>
              <a:alpha val="9020"/>
            </a:schemeClr>
          </a:solidFill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>
              <a:buNone/>
            </a:pPr>
            <a:r>
              <a:rPr lang="en-GB" sz="1400" dirty="0">
                <a:solidFill>
                  <a:srgbClr val="00425E"/>
                </a:solidFill>
              </a:rPr>
              <a:t>We rely on the expertise of the United Nations and Economist research for these coefficients.</a:t>
            </a:r>
          </a:p>
        </p:txBody>
      </p:sp>
    </p:spTree>
    <p:extLst>
      <p:ext uri="{BB962C8B-B14F-4D97-AF65-F5344CB8AC3E}">
        <p14:creationId xmlns:p14="http://schemas.microsoft.com/office/powerpoint/2010/main" val="166130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C00000"/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705E8-E802-0740-BD78-7C5759AA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QoL Correlations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What is the heatmap showing???</a:t>
            </a:r>
            <a:endParaRPr lang="en-GB" sz="1400" dirty="0">
              <a:solidFill>
                <a:schemeClr val="tx1"/>
              </a:solidFill>
              <a:ea typeface="Bradley Hand" charset="0"/>
              <a:cs typeface="Bradley Ha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FF141-22CA-0B48-AB94-FF06BB9F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35" y="1375596"/>
            <a:ext cx="5609004" cy="5022989"/>
          </a:xfrm>
          <a:prstGeom prst="rect">
            <a:avLst/>
          </a:prstGeom>
        </p:spPr>
      </p:pic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2581148" y="979448"/>
            <a:ext cx="4509352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600" dirty="0">
                <a:solidFill>
                  <a:srgbClr val="00425E"/>
                </a:solidFill>
              </a:rPr>
              <a:t>Heatmap exhibiting correlation between indices</a:t>
            </a:r>
          </a:p>
          <a:p>
            <a:r>
              <a:rPr lang="en-GB" sz="1100" i="1" dirty="0">
                <a:solidFill>
                  <a:srgbClr val="00425E"/>
                </a:solidFill>
              </a:rPr>
              <a:t>  </a:t>
            </a:r>
            <a:r>
              <a:rPr lang="en-GB" sz="1000" i="1" dirty="0">
                <a:solidFill>
                  <a:srgbClr val="00425E"/>
                </a:solidFill>
              </a:rPr>
              <a:t>n(Total) </a:t>
            </a:r>
            <a:r>
              <a:rPr lang="en-GB" sz="1000" b="0" i="1" dirty="0">
                <a:solidFill>
                  <a:srgbClr val="00425E"/>
                </a:solidFill>
              </a:rPr>
              <a:t>= 50 States; </a:t>
            </a:r>
            <a:endParaRPr lang="en-GB" sz="1100" dirty="0">
              <a:solidFill>
                <a:srgbClr val="00425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8FF3E-1EAF-8B49-AA7B-66B72F633537}"/>
              </a:ext>
            </a:extLst>
          </p:cNvPr>
          <p:cNvSpPr/>
          <p:nvPr/>
        </p:nvSpPr>
        <p:spPr>
          <a:xfrm>
            <a:off x="2157046" y="5202398"/>
            <a:ext cx="4349262" cy="365125"/>
          </a:xfrm>
          <a:prstGeom prst="rect">
            <a:avLst/>
          </a:prstGeom>
          <a:noFill/>
          <a:ln>
            <a:solidFill>
              <a:srgbClr val="FE6D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BFFE6-F13A-C541-82B0-304B55ABEE3C}"/>
              </a:ext>
            </a:extLst>
          </p:cNvPr>
          <p:cNvSpPr txBox="1"/>
          <p:nvPr/>
        </p:nvSpPr>
        <p:spPr>
          <a:xfrm>
            <a:off x="8026400" y="3320754"/>
            <a:ext cx="3298091" cy="2462213"/>
          </a:xfrm>
          <a:prstGeom prst="rect">
            <a:avLst/>
          </a:prstGeom>
          <a:solidFill>
            <a:srgbClr val="FF8D00">
              <a:alpha val="29804"/>
            </a:srgbClr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6000" indent="0">
              <a:buNone/>
            </a:pPr>
            <a:r>
              <a:rPr lang="en-GB" dirty="0">
                <a:solidFill>
                  <a:srgbClr val="00425E"/>
                </a:solidFill>
              </a:rPr>
              <a:t>Important: climate is defined by latitude in the analysis. Therefore as latitude increases (heads northward), QOL decreases.</a:t>
            </a: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CE531C-FB22-8841-BBB7-4E89BB3B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 rot="16200000">
            <a:off x="6954400" y="1377063"/>
            <a:ext cx="912349" cy="15354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9ABAC5-006A-F841-B9E2-15C3B3124972}"/>
              </a:ext>
            </a:extLst>
          </p:cNvPr>
          <p:cNvSpPr txBox="1"/>
          <p:nvPr/>
        </p:nvSpPr>
        <p:spPr>
          <a:xfrm>
            <a:off x="8178291" y="2001873"/>
            <a:ext cx="29234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6000" indent="0">
              <a:buNone/>
            </a:pPr>
            <a:r>
              <a:rPr lang="en-GB" dirty="0">
                <a:solidFill>
                  <a:srgbClr val="00425E"/>
                </a:solidFill>
              </a:rPr>
              <a:t>This scale seems to be weighted toward the negative, but that is the result of the mathematical relationships between the variables and not intentional selection.</a:t>
            </a: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0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xfrm>
            <a:off x="4165600" y="6466353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Group Project 1 - Team 5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ea typeface="Bradley Hand" charset="0"/>
                <a:cs typeface="Bradley Hand" charset="0"/>
              </a:rPr>
              <a:t>Results summary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endParaRPr lang="en-GB" sz="1600" dirty="0">
              <a:solidFill>
                <a:srgbClr val="00425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E537F-8F12-425F-80F2-E7391FBCB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82" y="979448"/>
            <a:ext cx="7861194" cy="52407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0AB787-5196-4AA3-A131-665D53A1B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82" y="1131848"/>
            <a:ext cx="7861194" cy="52407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7BB1C-CD13-BF40-A351-153CDDE230BF}"/>
              </a:ext>
            </a:extLst>
          </p:cNvPr>
          <p:cNvGrpSpPr/>
          <p:nvPr/>
        </p:nvGrpSpPr>
        <p:grpSpPr>
          <a:xfrm>
            <a:off x="691319" y="877698"/>
            <a:ext cx="4391362" cy="6330732"/>
            <a:chOff x="1639384" y="1832075"/>
            <a:chExt cx="4391362" cy="521616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5CE69E-14DF-C746-BEC5-F3A7A1B5E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857856">
              <a:off x="1639384" y="1832075"/>
              <a:ext cx="4391362" cy="521616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6B883E-135B-9748-858E-93107374CF19}"/>
                </a:ext>
              </a:extLst>
            </p:cNvPr>
            <p:cNvSpPr txBox="1"/>
            <p:nvPr/>
          </p:nvSpPr>
          <p:spPr>
            <a:xfrm rot="20664204">
              <a:off x="1990917" y="3415605"/>
              <a:ext cx="3406939" cy="824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College education levels do not predict quality of life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43652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44296</TotalTime>
  <Words>864</Words>
  <Application>Microsoft Office PowerPoint</Application>
  <PresentationFormat>Widescreen</PresentationFormat>
  <Paragraphs>147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</vt:lpstr>
      <vt:lpstr>Calibri</vt:lpstr>
      <vt:lpstr>Shree Devanagari 714</vt:lpstr>
      <vt:lpstr>Trebuchet MS</vt:lpstr>
      <vt:lpstr>1_Thème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TRACKER SOLUTION</dc:title>
  <dc:creator>angele</dc:creator>
  <cp:lastModifiedBy>Michel Maniguet</cp:lastModifiedBy>
  <cp:revision>572</cp:revision>
  <cp:lastPrinted>2018-07-04T08:19:09Z</cp:lastPrinted>
  <dcterms:created xsi:type="dcterms:W3CDTF">2015-04-07T19:07:55Z</dcterms:created>
  <dcterms:modified xsi:type="dcterms:W3CDTF">2019-03-30T16:16:06Z</dcterms:modified>
</cp:coreProperties>
</file>